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86.tif" ContentType="image/tiff"/>
  <Override PartName="/ppt/media/image85.tif" ContentType="image/tiff"/>
  <Override PartName="/ppt/media/image29.jpeg" ContentType="image/jpeg"/>
  <Override PartName="/ppt/media/image26.png" ContentType="image/png"/>
  <Override PartName="/ppt/media/image76.tif" ContentType="image/tiff"/>
  <Override PartName="/ppt/media/image7.tif" ContentType="image/tiff"/>
  <Override PartName="/ppt/media/image12.png" ContentType="image/png"/>
  <Override PartName="/ppt/media/image62.tif" ContentType="image/tiff"/>
  <Override PartName="/ppt/media/image6.png" ContentType="image/png"/>
  <Override PartName="/ppt/media/image61.png" ContentType="image/png"/>
  <Override PartName="/ppt/media/image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1.png" ContentType="image/png"/>
  <Override PartName="/ppt/media/image73.jpeg" ContentType="image/jpeg"/>
  <Override PartName="/ppt/media/image2.png" ContentType="image/png"/>
  <Override PartName="/ppt/media/image83.jpeg" ContentType="image/jpeg"/>
  <Override PartName="/ppt/media/image8.png" ContentType="image/png"/>
  <Override PartName="/ppt/media/image63.png" ContentType="image/png"/>
  <Override PartName="/ppt/media/image34.png" ContentType="image/png"/>
  <Override PartName="/ppt/media/image30.png" ContentType="image/png"/>
  <Override PartName="/ppt/media/image55.png" ContentType="image/png"/>
  <Override PartName="/ppt/media/image28.png" ContentType="image/png"/>
  <Override PartName="/ppt/media/image79.png" ContentType="image/png"/>
  <Override PartName="/ppt/media/image53.tif" ContentType="image/tiff"/>
  <Override PartName="/ppt/media/image25.png" ContentType="image/png"/>
  <Override PartName="/ppt/media/image50.tif" ContentType="image/tiff"/>
  <Override PartName="/ppt/media/image24.png" ContentType="image/png"/>
  <Override PartName="/ppt/media/image23.png" ContentType="image/png"/>
  <Override PartName="/ppt/media/image22.png" ContentType="image/png"/>
  <Override PartName="/ppt/media/image72.tif" ContentType="image/tiff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68.tif" ContentType="image/tiff"/>
  <Override PartName="/ppt/media/image82.tif" ContentType="image/tiff"/>
  <Override PartName="/ppt/media/image17.png" ContentType="image/png"/>
  <Override PartName="/ppt/media/image67.tif" ContentType="image/tiff"/>
  <Override PartName="/ppt/media/image80.tif" ContentType="image/tiff"/>
  <Override PartName="/ppt/media/image15.png" ContentType="image/png"/>
  <Override PartName="/ppt/media/image40.tif" ContentType="image/tiff"/>
  <Override PartName="/ppt/media/image65.tif" ContentType="image/tiff"/>
  <Override PartName="/ppt/media/image16.png" ContentType="image/png"/>
  <Override PartName="/ppt/media/image41.tif" ContentType="image/tiff"/>
  <Override PartName="/ppt/media/image66.tif" ContentType="image/tiff"/>
  <Override PartName="/ppt/media/image10.png" ContentType="image/png"/>
  <Override PartName="/ppt/media/image11.png" ContentType="image/png"/>
  <Override PartName="/ppt/media/image13.png" ContentType="image/png"/>
  <Override PartName="/ppt/media/image38.png" ContentType="image/png"/>
  <Override PartName="/ppt/media/image36.tif" ContentType="image/tiff"/>
  <Override PartName="/ppt/media/image35.tif" ContentType="image/tiff"/>
  <Override PartName="/ppt/media/image59.png" ContentType="image/png"/>
  <Override PartName="/ppt/media/image33.tif" ContentType="image/tiff"/>
  <Override PartName="/ppt/media/image27.tif" ContentType="image/tiff"/>
  <Override PartName="/ppt/media/image47.png" ContentType="image/png"/>
  <Override PartName="/ppt/media/image21.tif" ContentType="image/tiff"/>
  <Override PartName="/ppt/media/image14.tif" ContentType="image/tiff"/>
  <Override PartName="/ppt/media/image39.tif" ContentType="image/tiff"/>
  <Override PartName="/ppt/media/image37.tif" ContentType="image/tiff"/>
  <Override PartName="/ppt/media/image42.png" ContentType="image/png"/>
  <Override PartName="/ppt/media/image43.png" ContentType="image/png"/>
  <Override PartName="/ppt/media/image44.png" ContentType="image/png"/>
  <Override PartName="/ppt/media/image81.jpeg" ContentType="image/jpeg"/>
  <Override PartName="/ppt/media/image69.png" ContentType="image/png"/>
  <Override PartName="/ppt/media/image46.png" ContentType="image/png"/>
  <Override PartName="/ppt/media/image71.tif" ContentType="image/tiff"/>
  <Override PartName="/ppt/media/image48.tif" ContentType="image/tiff"/>
  <Override PartName="/ppt/media/image49.tif" ContentType="image/tiff"/>
  <Override PartName="/ppt/media/image51.png" ContentType="image/png"/>
  <Override PartName="/ppt/media/image77.tif" ContentType="image/tiff"/>
  <Override PartName="/ppt/media/image54.png" ContentType="image/png"/>
  <Override PartName="/ppt/media/image56.png" ContentType="image/png"/>
  <Override PartName="/ppt/media/image31.tif" ContentType="image/tiff"/>
  <Override PartName="/ppt/media/image57.png" ContentType="image/png"/>
  <Override PartName="/ppt/media/image32.tif" ContentType="image/tiff"/>
  <Override PartName="/ppt/media/image58.png" ContentType="image/png"/>
  <Override PartName="/ppt/media/image60.jpeg" ContentType="image/jpeg"/>
  <Override PartName="/ppt/media/image9.png" ContentType="image/png"/>
  <Override PartName="/ppt/media/image64.tif" ContentType="image/tiff"/>
  <Override PartName="/ppt/media/image70.png" ContentType="image/png"/>
  <Override PartName="/ppt/media/image74.png" ContentType="image/png"/>
  <Override PartName="/ppt/media/image75.png" ContentType="image/png"/>
  <Override PartName="/ppt/media/image52.tif" ContentType="image/tiff"/>
  <Override PartName="/ppt/media/image78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793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a-DK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60F0DA8-1068-492B-9CEF-95B621BC0136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576360" y="1336680"/>
            <a:ext cx="6406920" cy="3607920"/>
          </a:xfrm>
          <a:prstGeom prst="rect">
            <a:avLst/>
          </a:prstGeom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9A7B99D-0B4B-4969-81CF-0F2ACD432A40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576360" y="1336680"/>
            <a:ext cx="6406920" cy="3607920"/>
          </a:xfrm>
          <a:prstGeom prst="rect">
            <a:avLst/>
          </a:prstGeom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50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7536DBE-4850-4883-9180-4968AD7ED8F2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1774800" y="339840"/>
            <a:ext cx="931176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ubTitle"/>
          </p:nvPr>
        </p:nvSpPr>
        <p:spPr>
          <a:xfrm>
            <a:off x="1774800" y="339840"/>
            <a:ext cx="931176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546240" y="40806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546240" y="1706400"/>
            <a:ext cx="454392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1760" cy="21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tif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tif"/><Relationship Id="rId16" Type="http://schemas.openxmlformats.org/officeDocument/2006/relationships/slideLayout" Target="../slideLayouts/slideLayout1.xml"/><Relationship Id="rId17" Type="http://schemas.openxmlformats.org/officeDocument/2006/relationships/slideLayout" Target="../slideLayouts/slideLayout2.xml"/><Relationship Id="rId18" Type="http://schemas.openxmlformats.org/officeDocument/2006/relationships/slideLayout" Target="../slideLayouts/slideLayout3.xml"/><Relationship Id="rId19" Type="http://schemas.openxmlformats.org/officeDocument/2006/relationships/slideLayout" Target="../slideLayouts/slideLayout4.xml"/><Relationship Id="rId2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7.xml"/><Relationship Id="rId23" Type="http://schemas.openxmlformats.org/officeDocument/2006/relationships/slideLayout" Target="../slideLayouts/slideLayout8.xml"/><Relationship Id="rId24" Type="http://schemas.openxmlformats.org/officeDocument/2006/relationships/slideLayout" Target="../slideLayouts/slideLayout9.xml"/><Relationship Id="rId25" Type="http://schemas.openxmlformats.org/officeDocument/2006/relationships/slideLayout" Target="../slideLayouts/slideLayout10.xml"/><Relationship Id="rId26" Type="http://schemas.openxmlformats.org/officeDocument/2006/relationships/slideLayout" Target="../slideLayouts/slideLayout11.xml"/><Relationship Id="rId2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tif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tif"/><Relationship Id="rId15" Type="http://schemas.openxmlformats.org/officeDocument/2006/relationships/image" Target="../media/image28.png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3" name="CustomShape 4" hidden="1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4" name="CustomShape 5" hidden="1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6" name="Group 6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7" name="Group 7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8" name="CustomShape 8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9" name="logoill.pdf" descr=""/>
              <p:cNvPicPr/>
              <p:nvPr/>
            </p:nvPicPr>
            <p:blipFill>
              <a:blip r:embed="rId3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0" name="mcstas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1" name="PSI-Logo_trans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2" name="ku-logo.pdf" descr=""/>
              <p:cNvPicPr/>
              <p:nvPr/>
            </p:nvPicPr>
            <p:blipFill>
              <a:blip r:embed="rId6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3" name="ESS_Logo_Frugal_Blue_cmyk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4" name="Image" descr=""/>
            <p:cNvPicPr/>
            <p:nvPr/>
          </p:nvPicPr>
          <p:blipFill>
            <a:blip r:embed="rId8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5" name="CustomShape 9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 fontScale="94000"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16" name="CustomShape 10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2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19" name="CustomShape 13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20" name="CustomShape 14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" name="ESS.png" descr=""/>
          <p:cNvPicPr/>
          <p:nvPr/>
        </p:nvPicPr>
        <p:blipFill>
          <a:blip r:embed="rId9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22" name="Group 15"/>
          <p:cNvGrpSpPr/>
          <p:nvPr/>
        </p:nvGrpSpPr>
        <p:grpSpPr>
          <a:xfrm>
            <a:off x="11017800" y="228960"/>
            <a:ext cx="1149480" cy="6268680"/>
            <a:chOff x="11017800" y="228960"/>
            <a:chExt cx="1149480" cy="6268680"/>
          </a:xfrm>
        </p:grpSpPr>
        <p:grpSp>
          <p:nvGrpSpPr>
            <p:cNvPr id="23" name="Group 16"/>
            <p:cNvGrpSpPr/>
            <p:nvPr/>
          </p:nvGrpSpPr>
          <p:grpSpPr>
            <a:xfrm>
              <a:off x="11091600" y="5391720"/>
              <a:ext cx="1059480" cy="1105920"/>
              <a:chOff x="11091600" y="5391720"/>
              <a:chExt cx="1059480" cy="1105920"/>
            </a:xfrm>
          </p:grpSpPr>
          <p:sp>
            <p:nvSpPr>
              <p:cNvPr id="24" name="CustomShape 17"/>
              <p:cNvSpPr/>
              <p:nvPr/>
            </p:nvSpPr>
            <p:spPr>
              <a:xfrm>
                <a:off x="11095200" y="6053040"/>
                <a:ext cx="170280" cy="248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5" name="logoill.pdf" descr=""/>
              <p:cNvPicPr/>
              <p:nvPr/>
            </p:nvPicPr>
            <p:blipFill>
              <a:blip r:embed="rId10"/>
              <a:stretch/>
            </p:blipFill>
            <p:spPr>
              <a:xfrm>
                <a:off x="11802600" y="6063120"/>
                <a:ext cx="239400" cy="228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6" name="mcstas-logo.pdf" descr=""/>
              <p:cNvPicPr/>
              <p:nvPr/>
            </p:nvPicPr>
            <p:blipFill>
              <a:blip r:embed="rId11"/>
              <a:stretch/>
            </p:blipFill>
            <p:spPr>
              <a:xfrm>
                <a:off x="11091600" y="5391720"/>
                <a:ext cx="1059480" cy="6224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7" name="PSI-Logo_trans.png" descr=""/>
              <p:cNvPicPr/>
              <p:nvPr/>
            </p:nvPicPr>
            <p:blipFill>
              <a:blip r:embed="rId12"/>
              <a:stretch/>
            </p:blipFill>
            <p:spPr>
              <a:xfrm>
                <a:off x="11486520" y="6123600"/>
                <a:ext cx="298080" cy="1087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8" name="ku-logo.pdf" descr=""/>
              <p:cNvPicPr/>
              <p:nvPr/>
            </p:nvPicPr>
            <p:blipFill>
              <a:blip r:embed="rId13"/>
              <a:stretch/>
            </p:blipFill>
            <p:spPr>
              <a:xfrm>
                <a:off x="11283120" y="6050880"/>
                <a:ext cx="186840" cy="2541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9" name="ESS_Logo_Frugal_Blue_cmyk.png" descr=""/>
              <p:cNvPicPr/>
              <p:nvPr/>
            </p:nvPicPr>
            <p:blipFill>
              <a:blip r:embed="rId14"/>
              <a:stretch/>
            </p:blipFill>
            <p:spPr>
              <a:xfrm>
                <a:off x="11405520" y="6278760"/>
                <a:ext cx="407160" cy="21888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30" name="Image" descr=""/>
            <p:cNvPicPr/>
            <p:nvPr/>
          </p:nvPicPr>
          <p:blipFill>
            <a:blip r:embed="rId15"/>
            <a:stretch/>
          </p:blipFill>
          <p:spPr>
            <a:xfrm>
              <a:off x="11017800" y="228960"/>
              <a:ext cx="1103400" cy="402624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1" name="CustomShape 18"/>
            <p:cNvSpPr/>
            <p:nvPr/>
          </p:nvSpPr>
          <p:spPr>
            <a:xfrm>
              <a:off x="11029680" y="4385160"/>
              <a:ext cx="1137600" cy="817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 fontScale="94000"/>
            </a:bodyPr>
            <a:p>
              <a:pPr algn="ctr">
                <a:lnSpc>
                  <a:spcPct val="110000"/>
                </a:lnSpc>
              </a:pPr>
              <a:r>
                <a:rPr b="1" i="1" lang="en-GB" sz="167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67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670" spc="-1" strike="noStrike">
                <a:latin typeface="Arial"/>
              </a:endParaRPr>
            </a:p>
          </p:txBody>
        </p:sp>
      </p:grpSp>
      <p:sp>
        <p:nvSpPr>
          <p:cNvPr id="32" name="PlaceHolder 19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a-DK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0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6"/>
    <p:sldLayoutId id="2147483650" r:id="rId17"/>
    <p:sldLayoutId id="2147483651" r:id="rId18"/>
    <p:sldLayoutId id="2147483652" r:id="rId19"/>
    <p:sldLayoutId id="2147483653" r:id="rId20"/>
    <p:sldLayoutId id="2147483654" r:id="rId21"/>
    <p:sldLayoutId id="2147483655" r:id="rId22"/>
    <p:sldLayoutId id="2147483656" r:id="rId23"/>
    <p:sldLayoutId id="2147483657" r:id="rId24"/>
    <p:sldLayoutId id="2147483658" r:id="rId25"/>
    <p:sldLayoutId id="2147483659" r:id="rId26"/>
    <p:sldLayoutId id="2147483660" r:id="rId2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 hidden="1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2" hidden="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3" hidden="1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73" name="CustomShape 4" hidden="1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74" name="CustomShape 5" hidden="1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5" name="ESS.png" descr=""/>
          <p:cNvPicPr/>
          <p:nvPr/>
        </p:nvPicPr>
        <p:blipFill>
          <a:blip r:embed="rId2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grpSp>
        <p:nvGrpSpPr>
          <p:cNvPr id="76" name="Group 6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77" name="Group 7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78" name="CustomShape 8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79" name="logoill.pdf" descr=""/>
              <p:cNvPicPr/>
              <p:nvPr/>
            </p:nvPicPr>
            <p:blipFill>
              <a:blip r:embed="rId3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0" name="mcstas-logo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1" name="PSI-Logo_trans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2" name="ku-logo.pdf" descr=""/>
              <p:cNvPicPr/>
              <p:nvPr/>
            </p:nvPicPr>
            <p:blipFill>
              <a:blip r:embed="rId6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3" name="ESS_Logo_Frugal_Blue_cmyk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84" name="Image" descr=""/>
            <p:cNvPicPr/>
            <p:nvPr/>
          </p:nvPicPr>
          <p:blipFill>
            <a:blip r:embed="rId8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85" name="CustomShape 9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sp>
        <p:nvSpPr>
          <p:cNvPr id="86" name="CustomShape 10"/>
          <p:cNvSpPr/>
          <p:nvPr/>
        </p:nvSpPr>
        <p:spPr>
          <a:xfrm>
            <a:off x="252000" y="252000"/>
            <a:ext cx="419040" cy="6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11"/>
          <p:cNvSpPr/>
          <p:nvPr/>
        </p:nvSpPr>
        <p:spPr>
          <a:xfrm>
            <a:off x="0" y="6541200"/>
            <a:ext cx="12192480" cy="3160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2"/>
          <p:cNvSpPr/>
          <p:nvPr/>
        </p:nvSpPr>
        <p:spPr>
          <a:xfrm>
            <a:off x="1774800" y="6645960"/>
            <a:ext cx="339624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89" name="CustomShape 13"/>
          <p:cNvSpPr/>
          <p:nvPr/>
        </p:nvSpPr>
        <p:spPr>
          <a:xfrm>
            <a:off x="251280" y="6645960"/>
            <a:ext cx="1103400" cy="10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b="1" lang="en-GB" sz="700" spc="-1" strike="noStrike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b="0" lang="en-GB" sz="700" spc="-1" strike="noStrike">
              <a:latin typeface="Arial"/>
            </a:endParaRPr>
          </a:p>
        </p:txBody>
      </p:sp>
      <p:sp>
        <p:nvSpPr>
          <p:cNvPr id="90" name="CustomShape 14"/>
          <p:cNvSpPr/>
          <p:nvPr/>
        </p:nvSpPr>
        <p:spPr>
          <a:xfrm>
            <a:off x="0" y="0"/>
            <a:ext cx="12192480" cy="496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1" name="Group 15"/>
          <p:cNvGrpSpPr/>
          <p:nvPr/>
        </p:nvGrpSpPr>
        <p:grpSpPr>
          <a:xfrm>
            <a:off x="297000" y="988920"/>
            <a:ext cx="1011960" cy="5521680"/>
            <a:chOff x="297000" y="988920"/>
            <a:chExt cx="1011960" cy="5521680"/>
          </a:xfrm>
        </p:grpSpPr>
        <p:grpSp>
          <p:nvGrpSpPr>
            <p:cNvPr id="92" name="Group 16"/>
            <p:cNvGrpSpPr/>
            <p:nvPr/>
          </p:nvGrpSpPr>
          <p:grpSpPr>
            <a:xfrm>
              <a:off x="361800" y="5536440"/>
              <a:ext cx="933120" cy="974160"/>
              <a:chOff x="361800" y="5536440"/>
              <a:chExt cx="933120" cy="974160"/>
            </a:xfrm>
          </p:grpSpPr>
          <p:sp>
            <p:nvSpPr>
              <p:cNvPr id="93" name="CustomShape 17"/>
              <p:cNvSpPr/>
              <p:nvPr/>
            </p:nvSpPr>
            <p:spPr>
              <a:xfrm>
                <a:off x="365040" y="6118920"/>
                <a:ext cx="149760" cy="21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94" name="logoill.pdf" descr=""/>
              <p:cNvPicPr/>
              <p:nvPr/>
            </p:nvPicPr>
            <p:blipFill>
              <a:blip r:embed="rId9"/>
              <a:stretch/>
            </p:blipFill>
            <p:spPr>
              <a:xfrm>
                <a:off x="987840" y="6127920"/>
                <a:ext cx="210600" cy="2012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5" name="mcstas-logo.pdf" descr=""/>
              <p:cNvPicPr/>
              <p:nvPr/>
            </p:nvPicPr>
            <p:blipFill>
              <a:blip r:embed="rId10"/>
              <a:stretch/>
            </p:blipFill>
            <p:spPr>
              <a:xfrm>
                <a:off x="361800" y="5536440"/>
                <a:ext cx="933120" cy="547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6" name="PSI-Logo_trans.png" descr=""/>
              <p:cNvPicPr/>
              <p:nvPr/>
            </p:nvPicPr>
            <p:blipFill>
              <a:blip r:embed="rId11"/>
              <a:stretch/>
            </p:blipFill>
            <p:spPr>
              <a:xfrm>
                <a:off x="709560" y="6181200"/>
                <a:ext cx="262440" cy="95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7" name="ku-logo.pdf" descr=""/>
              <p:cNvPicPr/>
              <p:nvPr/>
            </p:nvPicPr>
            <p:blipFill>
              <a:blip r:embed="rId12"/>
              <a:stretch/>
            </p:blipFill>
            <p:spPr>
              <a:xfrm>
                <a:off x="530280" y="6117120"/>
                <a:ext cx="164520" cy="2235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8" name="ESS_Logo_Frugal_Blue_cmyk.png" descr=""/>
              <p:cNvPicPr/>
              <p:nvPr/>
            </p:nvPicPr>
            <p:blipFill>
              <a:blip r:embed="rId13"/>
              <a:stretch/>
            </p:blipFill>
            <p:spPr>
              <a:xfrm>
                <a:off x="638280" y="6318000"/>
                <a:ext cx="358560" cy="1926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99" name="Image" descr=""/>
            <p:cNvPicPr/>
            <p:nvPr/>
          </p:nvPicPr>
          <p:blipFill>
            <a:blip r:embed="rId14"/>
            <a:stretch/>
          </p:blipFill>
          <p:spPr>
            <a:xfrm>
              <a:off x="297000" y="988920"/>
              <a:ext cx="971640" cy="35463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00" name="CustomShape 18"/>
            <p:cNvSpPr/>
            <p:nvPr/>
          </p:nvSpPr>
          <p:spPr>
            <a:xfrm>
              <a:off x="307080" y="4649760"/>
              <a:ext cx="1001880" cy="7196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b">
              <a:normAutofit/>
            </a:bodyPr>
            <a:p>
              <a:pPr algn="ctr">
                <a:lnSpc>
                  <a:spcPct val="110000"/>
                </a:lnSpc>
              </a:pPr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b="1" i="1" lang="en-GB" sz="1480" spc="-1" strike="noStrike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b="0" lang="en-GB" sz="1480" spc="-1" strike="noStrike">
                <a:latin typeface="Arial"/>
              </a:endParaRPr>
            </a:p>
          </p:txBody>
        </p:sp>
      </p:grpSp>
      <p:pic>
        <p:nvPicPr>
          <p:cNvPr id="101" name="ESS.png" descr=""/>
          <p:cNvPicPr/>
          <p:nvPr/>
        </p:nvPicPr>
        <p:blipFill>
          <a:blip r:embed="rId15"/>
          <a:stretch/>
        </p:blipFill>
        <p:spPr>
          <a:xfrm>
            <a:off x="730080" y="252000"/>
            <a:ext cx="1137600" cy="611280"/>
          </a:xfrm>
          <a:prstGeom prst="rect">
            <a:avLst/>
          </a:prstGeom>
          <a:ln w="12600">
            <a:noFill/>
          </a:ln>
        </p:spPr>
      </p:pic>
      <p:sp>
        <p:nvSpPr>
          <p:cNvPr id="102" name="PlaceHolder 19"/>
          <p:cNvSpPr>
            <a:spLocks noGrp="1"/>
          </p:cNvSpPr>
          <p:nvPr>
            <p:ph type="title"/>
          </p:nvPr>
        </p:nvSpPr>
        <p:spPr>
          <a:xfrm>
            <a:off x="1774800" y="339840"/>
            <a:ext cx="93117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da-DK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da-DK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0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1760" cy="4545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tif"/><Relationship Id="rId4" Type="http://schemas.openxmlformats.org/officeDocument/2006/relationships/image" Target="../media/image32.tif"/><Relationship Id="rId5" Type="http://schemas.openxmlformats.org/officeDocument/2006/relationships/image" Target="../media/image33.tif"/><Relationship Id="rId6" Type="http://schemas.openxmlformats.org/officeDocument/2006/relationships/image" Target="../media/image34.png"/><Relationship Id="rId7" Type="http://schemas.openxmlformats.org/officeDocument/2006/relationships/image" Target="../media/image35.tif"/><Relationship Id="rId8" Type="http://schemas.openxmlformats.org/officeDocument/2006/relationships/image" Target="../media/image36.tif"/><Relationship Id="rId9" Type="http://schemas.openxmlformats.org/officeDocument/2006/relationships/image" Target="../media/image37.tif"/><Relationship Id="rId10" Type="http://schemas.openxmlformats.org/officeDocument/2006/relationships/image" Target="../media/image38.png"/><Relationship Id="rId1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9.tif"/><Relationship Id="rId2" Type="http://schemas.openxmlformats.org/officeDocument/2006/relationships/image" Target="../media/image40.tif"/><Relationship Id="rId3" Type="http://schemas.openxmlformats.org/officeDocument/2006/relationships/image" Target="../media/image41.ti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tif"/><Relationship Id="rId11" Type="http://schemas.openxmlformats.org/officeDocument/2006/relationships/image" Target="../media/image49.tif"/><Relationship Id="rId12" Type="http://schemas.openxmlformats.org/officeDocument/2006/relationships/image" Target="../media/image50.tif"/><Relationship Id="rId13" Type="http://schemas.openxmlformats.org/officeDocument/2006/relationships/image" Target="../media/image51.png"/><Relationship Id="rId14" Type="http://schemas.openxmlformats.org/officeDocument/2006/relationships/image" Target="../media/image52.tif"/><Relationship Id="rId15" Type="http://schemas.openxmlformats.org/officeDocument/2006/relationships/image" Target="../media/image53.tif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jpeg"/><Relationship Id="rId2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tif"/><Relationship Id="rId3" Type="http://schemas.openxmlformats.org/officeDocument/2006/relationships/image" Target="../media/image63.png"/><Relationship Id="rId4" Type="http://schemas.openxmlformats.org/officeDocument/2006/relationships/image" Target="../media/image64.tif"/><Relationship Id="rId5" Type="http://schemas.openxmlformats.org/officeDocument/2006/relationships/image" Target="../media/image65.tif"/><Relationship Id="rId6" Type="http://schemas.openxmlformats.org/officeDocument/2006/relationships/image" Target="../media/image66.tif"/><Relationship Id="rId7" Type="http://schemas.openxmlformats.org/officeDocument/2006/relationships/image" Target="../media/image67.tif"/><Relationship Id="rId8" Type="http://schemas.openxmlformats.org/officeDocument/2006/relationships/image" Target="../media/image68.tif"/><Relationship Id="rId9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tif"/><Relationship Id="rId4" Type="http://schemas.openxmlformats.org/officeDocument/2006/relationships/image" Target="../media/image72.tif"/><Relationship Id="rId5" Type="http://schemas.openxmlformats.org/officeDocument/2006/relationships/image" Target="../media/image73.jpe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tif"/><Relationship Id="rId4" Type="http://schemas.openxmlformats.org/officeDocument/2006/relationships/image" Target="../media/image77.tif"/><Relationship Id="rId5" Type="http://schemas.openxmlformats.org/officeDocument/2006/relationships/image" Target="../media/image78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tif"/><Relationship Id="rId3" Type="http://schemas.openxmlformats.org/officeDocument/2006/relationships/image" Target="../media/image81.jpeg"/><Relationship Id="rId4" Type="http://schemas.openxmlformats.org/officeDocument/2006/relationships/image" Target="../media/image82.ti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image" Target="../media/image84.png"/><Relationship Id="rId3" Type="http://schemas.openxmlformats.org/officeDocument/2006/relationships/image" Target="../media/image85.tif"/><Relationship Id="rId4" Type="http://schemas.openxmlformats.org/officeDocument/2006/relationships/image" Target="../media/image86.ti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362240" y="3545280"/>
            <a:ext cx="10839240" cy="270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93000"/>
              </a:lnSpc>
            </a:pPr>
            <a:r>
              <a:rPr b="1" lang="en-GB" sz="8000" spc="-1" strike="noStrike">
                <a:solidFill>
                  <a:srgbClr val="000000"/>
                </a:solidFill>
                <a:latin typeface="Arial"/>
                <a:ea typeface="Arial"/>
              </a:rPr>
              <a:t>Welcome…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359360" y="1704960"/>
            <a:ext cx="10839240" cy="1659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10000"/>
              </a:lnSpc>
            </a:pPr>
            <a:r>
              <a:rPr b="0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Peter Willendrup, Erik Knudsen, Mads Bertelsen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2244600" y="-27252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Peter Willendrup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714400" y="17064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Born 1973 in Copenhagen, DK</a:t>
            </a:r>
            <a:endParaRPr b="0" lang="en-GB" sz="21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211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BSc. in Physics - RISØ / Univ. CPH 1997 </a:t>
            </a:r>
            <a:r>
              <a:rPr b="0" lang="en-GB" sz="1460" spc="-1" strike="noStrike">
                <a:solidFill>
                  <a:srgbClr val="000000"/>
                </a:solidFill>
                <a:latin typeface="Arial"/>
                <a:ea typeface="Arial"/>
              </a:rPr>
              <a:t>“Neutron diffraction and magnetic structures” </a:t>
            </a:r>
            <a:br/>
            <a:r>
              <a:rPr b="0" lang="en-GB" sz="1460" spc="-1" strike="noStrike">
                <a:solidFill>
                  <a:srgbClr val="000000"/>
                </a:solidFill>
                <a:latin typeface="Arial"/>
                <a:ea typeface="Arial"/>
              </a:rPr>
              <a:t>(Ho-Er alloys)</a:t>
            </a:r>
            <a:endParaRPr b="0" lang="en-GB" sz="14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146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Master-courses in X-ray scattering, atomic physics, solid state physics, “computer physics”, numerical analysis</a:t>
            </a:r>
            <a:endParaRPr b="0" lang="en-GB" sz="21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211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MSc. in Physics, BSc. in Mathematics from Univ. CPH year 2000 </a:t>
            </a:r>
            <a:br/>
            <a:r>
              <a:rPr b="0" lang="en-GB" sz="1460" spc="-1" strike="noStrike">
                <a:solidFill>
                  <a:srgbClr val="000000"/>
                </a:solidFill>
                <a:latin typeface="Arial"/>
                <a:ea typeface="Arial"/>
              </a:rPr>
              <a:t>“Point-spread Functions in Tomography using Filtered Back-projection Reconstruction” (CT/PET/SPECT scanners)</a:t>
            </a:r>
            <a:endParaRPr b="0" lang="en-GB" sz="14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146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Software solutions for Neurobiology Research Unit, Copenhagen University Hospital 2000-2002</a:t>
            </a:r>
            <a:br/>
            <a:r>
              <a:rPr b="0" lang="en-GB" sz="1460" spc="-1" strike="noStrike">
                <a:solidFill>
                  <a:srgbClr val="000000"/>
                </a:solidFill>
                <a:latin typeface="Arial"/>
                <a:ea typeface="Arial"/>
              </a:rPr>
              <a:t>3D brain-scan visualisation, alignment MR-PET etc…</a:t>
            </a:r>
            <a:endParaRPr b="0" lang="en-GB" sz="146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NX6A4141m.jpg" descr=""/>
          <p:cNvPicPr/>
          <p:nvPr/>
        </p:nvPicPr>
        <p:blipFill>
          <a:blip r:embed="rId1"/>
          <a:stretch/>
        </p:blipFill>
        <p:spPr>
          <a:xfrm>
            <a:off x="10298160" y="426240"/>
            <a:ext cx="1186560" cy="1612440"/>
          </a:xfrm>
          <a:prstGeom prst="rect">
            <a:avLst/>
          </a:prstGeom>
          <a:ln w="12600">
            <a:noFill/>
          </a:ln>
        </p:spPr>
      </p:pic>
      <p:pic>
        <p:nvPicPr>
          <p:cNvPr id="153" name="SafariScreenSnapz147.png" descr=""/>
          <p:cNvPicPr/>
          <p:nvPr/>
        </p:nvPicPr>
        <p:blipFill>
          <a:blip r:embed="rId2"/>
          <a:stretch/>
        </p:blipFill>
        <p:spPr>
          <a:xfrm>
            <a:off x="6787080" y="732600"/>
            <a:ext cx="2286360" cy="1282680"/>
          </a:xfrm>
          <a:prstGeom prst="rect">
            <a:avLst/>
          </a:prstGeom>
          <a:ln w="12600">
            <a:noFill/>
          </a:ln>
        </p:spPr>
      </p:pic>
      <p:pic>
        <p:nvPicPr>
          <p:cNvPr id="154" name="Image" descr=""/>
          <p:cNvPicPr/>
          <p:nvPr/>
        </p:nvPicPr>
        <p:blipFill>
          <a:blip r:embed="rId3"/>
          <a:stretch/>
        </p:blipFill>
        <p:spPr>
          <a:xfrm>
            <a:off x="1477080" y="2724120"/>
            <a:ext cx="964080" cy="299160"/>
          </a:xfrm>
          <a:prstGeom prst="rect">
            <a:avLst/>
          </a:prstGeom>
          <a:ln w="12600">
            <a:noFill/>
          </a:ln>
        </p:spPr>
      </p:pic>
      <p:pic>
        <p:nvPicPr>
          <p:cNvPr id="155" name="Image" descr=""/>
          <p:cNvPicPr/>
          <p:nvPr/>
        </p:nvPicPr>
        <p:blipFill>
          <a:blip r:embed="rId4"/>
          <a:stretch/>
        </p:blipFill>
        <p:spPr>
          <a:xfrm>
            <a:off x="1674000" y="2149560"/>
            <a:ext cx="570240" cy="570240"/>
          </a:xfrm>
          <a:prstGeom prst="rect">
            <a:avLst/>
          </a:prstGeom>
          <a:ln w="12600">
            <a:noFill/>
          </a:ln>
        </p:spPr>
      </p:pic>
      <p:pic>
        <p:nvPicPr>
          <p:cNvPr id="156" name="Image" descr=""/>
          <p:cNvPicPr/>
          <p:nvPr/>
        </p:nvPicPr>
        <p:blipFill>
          <a:blip r:embed="rId5"/>
          <a:stretch/>
        </p:blipFill>
        <p:spPr>
          <a:xfrm>
            <a:off x="1674000" y="4259160"/>
            <a:ext cx="570240" cy="570240"/>
          </a:xfrm>
          <a:prstGeom prst="rect">
            <a:avLst/>
          </a:prstGeom>
          <a:ln w="12600">
            <a:noFill/>
          </a:ln>
        </p:spPr>
      </p:pic>
      <p:pic>
        <p:nvPicPr>
          <p:cNvPr id="157" name="SafariScreenSnapz148.png" descr=""/>
          <p:cNvPicPr/>
          <p:nvPr/>
        </p:nvPicPr>
        <p:blipFill>
          <a:blip r:embed="rId6"/>
          <a:srcRect l="0" t="0" r="78624" b="0"/>
          <a:stretch/>
        </p:blipFill>
        <p:spPr>
          <a:xfrm>
            <a:off x="1744560" y="5697360"/>
            <a:ext cx="534240" cy="471960"/>
          </a:xfrm>
          <a:prstGeom prst="rect">
            <a:avLst/>
          </a:prstGeom>
          <a:ln w="12600">
            <a:noFill/>
          </a:ln>
        </p:spPr>
      </p:pic>
      <p:pic>
        <p:nvPicPr>
          <p:cNvPr id="158" name="Image" descr=""/>
          <p:cNvPicPr/>
          <p:nvPr/>
        </p:nvPicPr>
        <p:blipFill>
          <a:blip r:embed="rId7"/>
          <a:stretch/>
        </p:blipFill>
        <p:spPr>
          <a:xfrm>
            <a:off x="2468520" y="914400"/>
            <a:ext cx="897840" cy="636120"/>
          </a:xfrm>
          <a:prstGeom prst="rect">
            <a:avLst/>
          </a:prstGeom>
          <a:ln w="12600">
            <a:noFill/>
          </a:ln>
        </p:spPr>
      </p:pic>
      <p:pic>
        <p:nvPicPr>
          <p:cNvPr id="159" name="Image" descr=""/>
          <p:cNvPicPr/>
          <p:nvPr/>
        </p:nvPicPr>
        <p:blipFill>
          <a:blip r:embed="rId8"/>
          <a:stretch/>
        </p:blipFill>
        <p:spPr>
          <a:xfrm>
            <a:off x="1902240" y="880200"/>
            <a:ext cx="704520" cy="704520"/>
          </a:xfrm>
          <a:prstGeom prst="rect">
            <a:avLst/>
          </a:prstGeom>
          <a:ln w="12600">
            <a:noFill/>
          </a:ln>
        </p:spPr>
      </p:pic>
      <p:pic>
        <p:nvPicPr>
          <p:cNvPr id="160" name="Image" descr=""/>
          <p:cNvPicPr/>
          <p:nvPr/>
        </p:nvPicPr>
        <p:blipFill>
          <a:blip r:embed="rId9"/>
          <a:stretch/>
        </p:blipFill>
        <p:spPr>
          <a:xfrm>
            <a:off x="6826320" y="752760"/>
            <a:ext cx="524160" cy="334440"/>
          </a:xfrm>
          <a:prstGeom prst="rect">
            <a:avLst/>
          </a:prstGeom>
          <a:ln w="12600">
            <a:noFill/>
          </a:ln>
        </p:spPr>
      </p:pic>
      <p:pic>
        <p:nvPicPr>
          <p:cNvPr id="161" name="SafariScreenSnapz148.png" descr=""/>
          <p:cNvPicPr/>
          <p:nvPr/>
        </p:nvPicPr>
        <p:blipFill>
          <a:blip r:embed="rId10"/>
          <a:stretch/>
        </p:blipFill>
        <p:spPr>
          <a:xfrm>
            <a:off x="7898400" y="5829480"/>
            <a:ext cx="2502000" cy="4719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"/>
          <p:cNvPicPr/>
          <p:nvPr/>
        </p:nvPicPr>
        <p:blipFill>
          <a:blip r:embed="rId1"/>
          <a:stretch/>
        </p:blipFill>
        <p:spPr>
          <a:xfrm>
            <a:off x="9786960" y="3792600"/>
            <a:ext cx="1357560" cy="1357560"/>
          </a:xfrm>
          <a:prstGeom prst="rect">
            <a:avLst/>
          </a:prstGeom>
          <a:ln w="12600">
            <a:noFill/>
          </a:ln>
        </p:spPr>
      </p:pic>
      <p:pic>
        <p:nvPicPr>
          <p:cNvPr id="163" name="Image" descr=""/>
          <p:cNvPicPr/>
          <p:nvPr/>
        </p:nvPicPr>
        <p:blipFill>
          <a:blip r:embed="rId2"/>
          <a:stretch/>
        </p:blipFill>
        <p:spPr>
          <a:xfrm>
            <a:off x="10869840" y="4901760"/>
            <a:ext cx="872640" cy="1357560"/>
          </a:xfrm>
          <a:prstGeom prst="rect">
            <a:avLst/>
          </a:prstGeom>
          <a:ln w="12600"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2756520" y="17064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62360" indent="-1616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30" spc="-1" strike="noStrike">
                <a:solidFill>
                  <a:srgbClr val="000000"/>
                </a:solidFill>
                <a:latin typeface="Arial"/>
                <a:ea typeface="Arial"/>
              </a:rPr>
              <a:t>2002- “development engineer” on the McStas project</a:t>
            </a:r>
            <a:endParaRPr b="0" lang="en-GB" sz="2130" spc="-1" strike="noStrike">
              <a:latin typeface="Arial"/>
            </a:endParaRPr>
          </a:p>
          <a:p>
            <a:pPr lvl="1" marL="340200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GB" sz="1640" spc="-1" strike="noStrike">
                <a:solidFill>
                  <a:srgbClr val="000000"/>
                </a:solidFill>
                <a:latin typeface="Arial"/>
                <a:ea typeface="Arial"/>
              </a:rPr>
              <a:t>2002-2007 Risø National Lab</a:t>
            </a:r>
            <a:endParaRPr b="0" lang="en-GB" sz="1640" spc="-1" strike="noStrike">
              <a:latin typeface="Arial"/>
            </a:endParaRPr>
          </a:p>
          <a:p>
            <a:pPr lvl="1" marL="340200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GB" sz="1640" spc="-1" strike="noStrike">
                <a:solidFill>
                  <a:srgbClr val="000000"/>
                </a:solidFill>
                <a:latin typeface="Arial"/>
                <a:ea typeface="Arial"/>
              </a:rPr>
              <a:t>2007-2011 Risø DTU</a:t>
            </a:r>
            <a:endParaRPr b="0" lang="en-GB" sz="1640" spc="-1" strike="noStrike">
              <a:latin typeface="Arial"/>
            </a:endParaRPr>
          </a:p>
          <a:p>
            <a:pPr lvl="1" marL="340200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GB" sz="1640" spc="-1" strike="noStrike">
                <a:solidFill>
                  <a:srgbClr val="000000"/>
                </a:solidFill>
                <a:latin typeface="Arial"/>
                <a:ea typeface="Arial"/>
              </a:rPr>
              <a:t>2012- DTU Physics</a:t>
            </a:r>
            <a:endParaRPr b="0" lang="en-GB" sz="1640" spc="-1" strike="noStrike">
              <a:latin typeface="Arial"/>
            </a:endParaRPr>
          </a:p>
          <a:p>
            <a:pPr lvl="1" marL="340200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GB" sz="1640" spc="-1" strike="noStrike">
                <a:solidFill>
                  <a:srgbClr val="000000"/>
                </a:solidFill>
                <a:latin typeface="Arial"/>
                <a:ea typeface="Arial"/>
              </a:rPr>
              <a:t>2015- 1/3 seconded to ESS DMSC</a:t>
            </a:r>
            <a:endParaRPr b="0" lang="en-GB" sz="16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1640" spc="-1" strike="noStrike">
              <a:latin typeface="Arial"/>
            </a:endParaRPr>
          </a:p>
          <a:p>
            <a:pPr marL="162360" indent="-1616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30" spc="-1" strike="noStrike">
                <a:solidFill>
                  <a:srgbClr val="000000"/>
                </a:solidFill>
                <a:latin typeface="Arial"/>
                <a:ea typeface="Arial"/>
              </a:rPr>
              <a:t>External funding from EU projects, ISIS TS2 project, ESS project etc. Currently ESS project + </a:t>
            </a:r>
            <a:endParaRPr b="0" lang="en-GB" sz="213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2130" spc="-1" strike="noStrike">
              <a:latin typeface="Arial"/>
            </a:endParaRPr>
          </a:p>
          <a:p>
            <a:pPr marL="162360" indent="-1616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30" spc="-1" strike="noStrike">
                <a:solidFill>
                  <a:srgbClr val="000000"/>
                </a:solidFill>
                <a:latin typeface="Arial"/>
                <a:ea typeface="Arial"/>
              </a:rPr>
              <a:t>Daily tasks wrt. McStas:</a:t>
            </a:r>
            <a:endParaRPr b="0" lang="en-GB" sz="2130" spc="-1" strike="noStrike">
              <a:latin typeface="Arial"/>
            </a:endParaRPr>
          </a:p>
          <a:p>
            <a:pPr lvl="1" marL="340200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GB" sz="1640" spc="-1" strike="noStrike">
                <a:solidFill>
                  <a:srgbClr val="000000"/>
                </a:solidFill>
                <a:latin typeface="Arial"/>
                <a:ea typeface="Arial"/>
              </a:rPr>
              <a:t>Develop new functionality - be it physics or infrastructure-wise</a:t>
            </a:r>
            <a:endParaRPr b="0" lang="en-GB" sz="1640" spc="-1" strike="noStrike">
              <a:latin typeface="Arial"/>
            </a:endParaRPr>
          </a:p>
          <a:p>
            <a:pPr lvl="1" marL="340200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GB" sz="1640" spc="-1" strike="noStrike">
                <a:solidFill>
                  <a:srgbClr val="000000"/>
                </a:solidFill>
                <a:latin typeface="Arial"/>
                <a:ea typeface="Arial"/>
              </a:rPr>
              <a:t>Work with users to solve their problems (in any area of neutron scattering…)</a:t>
            </a:r>
            <a:endParaRPr b="0" lang="en-GB" sz="1640" spc="-1" strike="noStrike">
              <a:latin typeface="Arial"/>
            </a:endParaRPr>
          </a:p>
          <a:p>
            <a:pPr lvl="1" marL="340200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GB" sz="1640" spc="-1" strike="noStrike">
                <a:solidFill>
                  <a:srgbClr val="000000"/>
                </a:solidFill>
                <a:latin typeface="Arial"/>
                <a:ea typeface="Arial"/>
              </a:rPr>
              <a:t>Software expert for “anything McStas”</a:t>
            </a:r>
            <a:endParaRPr b="0" lang="en-GB" sz="1640" spc="-1" strike="noStrike">
              <a:latin typeface="Arial"/>
            </a:endParaRPr>
          </a:p>
          <a:p>
            <a:pPr lvl="1" marL="340200" indent="-162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GB" sz="1640" spc="-1" strike="noStrike">
                <a:solidFill>
                  <a:srgbClr val="000000"/>
                </a:solidFill>
                <a:latin typeface="Arial"/>
                <a:ea typeface="Arial"/>
              </a:rPr>
              <a:t>Teach users about the code and how to use it efficiently</a:t>
            </a:r>
            <a:endParaRPr b="0" lang="en-GB" sz="164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774800" y="42624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About the lecturer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Image" descr=""/>
          <p:cNvPicPr/>
          <p:nvPr/>
        </p:nvPicPr>
        <p:blipFill>
          <a:blip r:embed="rId3"/>
          <a:stretch/>
        </p:blipFill>
        <p:spPr>
          <a:xfrm>
            <a:off x="5884920" y="3915720"/>
            <a:ext cx="408600" cy="334440"/>
          </a:xfrm>
          <a:prstGeom prst="rect">
            <a:avLst/>
          </a:prstGeom>
          <a:ln w="12600">
            <a:noFill/>
          </a:ln>
        </p:spPr>
      </p:pic>
      <p:grpSp>
        <p:nvGrpSpPr>
          <p:cNvPr id="168" name="Group 4"/>
          <p:cNvGrpSpPr/>
          <p:nvPr/>
        </p:nvGrpSpPr>
        <p:grpSpPr>
          <a:xfrm>
            <a:off x="8763480" y="2028600"/>
            <a:ext cx="1086120" cy="1133640"/>
            <a:chOff x="8763480" y="2028600"/>
            <a:chExt cx="1086120" cy="1133640"/>
          </a:xfrm>
        </p:grpSpPr>
        <p:grpSp>
          <p:nvGrpSpPr>
            <p:cNvPr id="169" name="Group 5"/>
            <p:cNvGrpSpPr/>
            <p:nvPr/>
          </p:nvGrpSpPr>
          <p:grpSpPr>
            <a:xfrm>
              <a:off x="8763480" y="2028600"/>
              <a:ext cx="1086120" cy="936000"/>
              <a:chOff x="8763480" y="2028600"/>
              <a:chExt cx="1086120" cy="936000"/>
            </a:xfrm>
          </p:grpSpPr>
          <p:pic>
            <p:nvPicPr>
              <p:cNvPr id="170" name="logoill.pdf" descr=""/>
              <p:cNvPicPr/>
              <p:nvPr/>
            </p:nvPicPr>
            <p:blipFill>
              <a:blip r:embed="rId4"/>
              <a:stretch/>
            </p:blipFill>
            <p:spPr>
              <a:xfrm>
                <a:off x="9492120" y="2716560"/>
                <a:ext cx="245160" cy="234360"/>
              </a:xfrm>
              <a:prstGeom prst="rect">
                <a:avLst/>
              </a:prstGeom>
              <a:ln w="12600">
                <a:noFill/>
              </a:ln>
              <a:effectLst>
                <a:outerShdw blurRad="63500" dir="5400000" dist="5076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71" name="mcstas-logo.pdf" descr=""/>
              <p:cNvPicPr/>
              <p:nvPr/>
            </p:nvPicPr>
            <p:blipFill>
              <a:blip r:embed="rId5"/>
              <a:stretch/>
            </p:blipFill>
            <p:spPr>
              <a:xfrm>
                <a:off x="8763480" y="2028600"/>
                <a:ext cx="1086120" cy="637920"/>
              </a:xfrm>
              <a:prstGeom prst="rect">
                <a:avLst/>
              </a:prstGeom>
              <a:ln w="12600">
                <a:noFill/>
              </a:ln>
              <a:effectLst>
                <a:outerShdw blurRad="63500" dir="5400000" dist="5076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72" name="PSI-Logo_trans.png" descr=""/>
              <p:cNvPicPr/>
              <p:nvPr/>
            </p:nvPicPr>
            <p:blipFill>
              <a:blip r:embed="rId6"/>
              <a:stretch/>
            </p:blipFill>
            <p:spPr>
              <a:xfrm>
                <a:off x="9168120" y="2778840"/>
                <a:ext cx="305640" cy="111240"/>
              </a:xfrm>
              <a:prstGeom prst="rect">
                <a:avLst/>
              </a:prstGeom>
              <a:ln w="12600">
                <a:noFill/>
              </a:ln>
              <a:effectLst>
                <a:outerShdw blurRad="63500" dir="5400000" dist="5076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73" name="ku-logo.pdf" descr=""/>
              <p:cNvPicPr/>
              <p:nvPr/>
            </p:nvPicPr>
            <p:blipFill>
              <a:blip r:embed="rId7"/>
              <a:stretch/>
            </p:blipFill>
            <p:spPr>
              <a:xfrm>
                <a:off x="8959680" y="2704320"/>
                <a:ext cx="191520" cy="260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74" name="DTU_logo.png" descr=""/>
              <p:cNvPicPr/>
              <p:nvPr/>
            </p:nvPicPr>
            <p:blipFill>
              <a:blip r:embed="rId8"/>
              <a:stretch/>
            </p:blipFill>
            <p:spPr>
              <a:xfrm>
                <a:off x="8763480" y="2704320"/>
                <a:ext cx="178920" cy="26028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75" name="ESS_Logo_Frugal_Blue_cmyk.png" descr=""/>
            <p:cNvPicPr/>
            <p:nvPr/>
          </p:nvPicPr>
          <p:blipFill>
            <a:blip r:embed="rId9"/>
            <a:stretch/>
          </p:blipFill>
          <p:spPr>
            <a:xfrm>
              <a:off x="9085320" y="2937960"/>
              <a:ext cx="417600" cy="22428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176" name="Group 6"/>
          <p:cNvGrpSpPr/>
          <p:nvPr/>
        </p:nvGrpSpPr>
        <p:grpSpPr>
          <a:xfrm>
            <a:off x="1107720" y="1831320"/>
            <a:ext cx="2504160" cy="1357920"/>
            <a:chOff x="1107720" y="1831320"/>
            <a:chExt cx="2504160" cy="1357920"/>
          </a:xfrm>
        </p:grpSpPr>
        <p:pic>
          <p:nvPicPr>
            <p:cNvPr id="177" name="Image" descr=""/>
            <p:cNvPicPr/>
            <p:nvPr/>
          </p:nvPicPr>
          <p:blipFill>
            <a:blip r:embed="rId10"/>
            <a:stretch/>
          </p:blipFill>
          <p:spPr>
            <a:xfrm>
              <a:off x="1135080" y="1831320"/>
              <a:ext cx="749520" cy="2322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78" name="Image" descr=""/>
            <p:cNvPicPr/>
            <p:nvPr/>
          </p:nvPicPr>
          <p:blipFill>
            <a:blip r:embed="rId11"/>
            <a:stretch/>
          </p:blipFill>
          <p:spPr>
            <a:xfrm>
              <a:off x="1162800" y="2127600"/>
              <a:ext cx="1382040" cy="3031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79" name="Image" descr=""/>
            <p:cNvPicPr/>
            <p:nvPr/>
          </p:nvPicPr>
          <p:blipFill>
            <a:blip r:embed="rId12"/>
            <a:stretch/>
          </p:blipFill>
          <p:spPr>
            <a:xfrm>
              <a:off x="1107720" y="2373120"/>
              <a:ext cx="2504160" cy="6256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80" name="image5.png" descr=""/>
            <p:cNvPicPr/>
            <p:nvPr/>
          </p:nvPicPr>
          <p:blipFill>
            <a:blip r:embed="rId13"/>
            <a:stretch/>
          </p:blipFill>
          <p:spPr>
            <a:xfrm>
              <a:off x="2553840" y="2459880"/>
              <a:ext cx="205560" cy="3031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81" name="Image" descr=""/>
            <p:cNvPicPr/>
            <p:nvPr/>
          </p:nvPicPr>
          <p:blipFill>
            <a:blip r:embed="rId14"/>
            <a:stretch/>
          </p:blipFill>
          <p:spPr>
            <a:xfrm>
              <a:off x="1187640" y="2788560"/>
              <a:ext cx="744840" cy="40068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82" name="Image" descr=""/>
          <p:cNvPicPr/>
          <p:nvPr/>
        </p:nvPicPr>
        <p:blipFill>
          <a:blip r:embed="rId15"/>
          <a:stretch/>
        </p:blipFill>
        <p:spPr>
          <a:xfrm>
            <a:off x="1490040" y="4947480"/>
            <a:ext cx="1086120" cy="1086120"/>
          </a:xfrm>
          <a:prstGeom prst="rect">
            <a:avLst/>
          </a:prstGeom>
          <a:ln w="12600">
            <a:noFill/>
          </a:ln>
        </p:spPr>
      </p:pic>
      <p:grpSp>
        <p:nvGrpSpPr>
          <p:cNvPr id="183" name="Group 7"/>
          <p:cNvGrpSpPr/>
          <p:nvPr/>
        </p:nvGrpSpPr>
        <p:grpSpPr>
          <a:xfrm>
            <a:off x="1383480" y="3517920"/>
            <a:ext cx="883440" cy="921960"/>
            <a:chOff x="1383480" y="3517920"/>
            <a:chExt cx="883440" cy="921960"/>
          </a:xfrm>
        </p:grpSpPr>
        <p:grpSp>
          <p:nvGrpSpPr>
            <p:cNvPr id="184" name="Group 8"/>
            <p:cNvGrpSpPr/>
            <p:nvPr/>
          </p:nvGrpSpPr>
          <p:grpSpPr>
            <a:xfrm>
              <a:off x="1383480" y="3517920"/>
              <a:ext cx="883440" cy="761040"/>
              <a:chOff x="1383480" y="3517920"/>
              <a:chExt cx="883440" cy="761040"/>
            </a:xfrm>
          </p:grpSpPr>
          <p:pic>
            <p:nvPicPr>
              <p:cNvPr id="185" name="logoill.pdf" descr=""/>
              <p:cNvPicPr/>
              <p:nvPr/>
            </p:nvPicPr>
            <p:blipFill>
              <a:blip r:embed="rId16"/>
              <a:stretch/>
            </p:blipFill>
            <p:spPr>
              <a:xfrm>
                <a:off x="1976400" y="4077720"/>
                <a:ext cx="199440" cy="190440"/>
              </a:xfrm>
              <a:prstGeom prst="rect">
                <a:avLst/>
              </a:prstGeom>
              <a:ln w="12600">
                <a:noFill/>
              </a:ln>
              <a:effectLst>
                <a:outerShdw blurRad="63500" dir="5400000" dist="5076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86" name="mcstas-logo.pdf" descr=""/>
              <p:cNvPicPr/>
              <p:nvPr/>
            </p:nvPicPr>
            <p:blipFill>
              <a:blip r:embed="rId17"/>
              <a:stretch/>
            </p:blipFill>
            <p:spPr>
              <a:xfrm>
                <a:off x="1383480" y="3517920"/>
                <a:ext cx="883440" cy="518760"/>
              </a:xfrm>
              <a:prstGeom prst="rect">
                <a:avLst/>
              </a:prstGeom>
              <a:ln w="12600">
                <a:noFill/>
              </a:ln>
              <a:effectLst>
                <a:outerShdw blurRad="63500" dir="5400000" dist="5076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87" name="PSI-Logo_trans.png" descr=""/>
              <p:cNvPicPr/>
              <p:nvPr/>
            </p:nvPicPr>
            <p:blipFill>
              <a:blip r:embed="rId18"/>
              <a:stretch/>
            </p:blipFill>
            <p:spPr>
              <a:xfrm>
                <a:off x="1712880" y="4128120"/>
                <a:ext cx="248400" cy="90360"/>
              </a:xfrm>
              <a:prstGeom prst="rect">
                <a:avLst/>
              </a:prstGeom>
              <a:ln w="12600">
                <a:noFill/>
              </a:ln>
              <a:effectLst>
                <a:outerShdw blurRad="63500" dir="5400000" dist="5076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88" name="ku-logo.pdf" descr=""/>
              <p:cNvPicPr/>
              <p:nvPr/>
            </p:nvPicPr>
            <p:blipFill>
              <a:blip r:embed="rId19"/>
              <a:stretch/>
            </p:blipFill>
            <p:spPr>
              <a:xfrm>
                <a:off x="1543320" y="4067280"/>
                <a:ext cx="155520" cy="2116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89" name="DTU_logo.png" descr=""/>
              <p:cNvPicPr/>
              <p:nvPr/>
            </p:nvPicPr>
            <p:blipFill>
              <a:blip r:embed="rId20"/>
              <a:stretch/>
            </p:blipFill>
            <p:spPr>
              <a:xfrm>
                <a:off x="1383480" y="4067280"/>
                <a:ext cx="145440" cy="21132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90" name="ESS_Logo_Frugal_Blue_cmyk.png" descr=""/>
            <p:cNvPicPr/>
            <p:nvPr/>
          </p:nvPicPr>
          <p:blipFill>
            <a:blip r:embed="rId21"/>
            <a:stretch/>
          </p:blipFill>
          <p:spPr>
            <a:xfrm>
              <a:off x="1645560" y="4257720"/>
              <a:ext cx="339480" cy="18216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91" name="NX6A4141m.jpg" descr=""/>
          <p:cNvPicPr/>
          <p:nvPr/>
        </p:nvPicPr>
        <p:blipFill>
          <a:blip r:embed="rId22"/>
          <a:stretch/>
        </p:blipFill>
        <p:spPr>
          <a:xfrm>
            <a:off x="10298160" y="426240"/>
            <a:ext cx="1186560" cy="16124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774800" y="42624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1774800" y="17064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SafariScreenSnapz152.png" descr=""/>
          <p:cNvPicPr/>
          <p:nvPr/>
        </p:nvPicPr>
        <p:blipFill>
          <a:blip r:embed="rId1"/>
          <a:stretch/>
        </p:blipFill>
        <p:spPr>
          <a:xfrm>
            <a:off x="1819080" y="-1597320"/>
            <a:ext cx="8540640" cy="9456480"/>
          </a:xfrm>
          <a:prstGeom prst="rect">
            <a:avLst/>
          </a:prstGeom>
          <a:ln w="12600"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6" name="Group 4"/>
          <p:cNvGrpSpPr/>
          <p:nvPr/>
        </p:nvGrpSpPr>
        <p:grpSpPr>
          <a:xfrm>
            <a:off x="6890760" y="4076640"/>
            <a:ext cx="912960" cy="496080"/>
            <a:chOff x="6890760" y="4076640"/>
            <a:chExt cx="912960" cy="496080"/>
          </a:xfrm>
        </p:grpSpPr>
        <p:sp>
          <p:nvSpPr>
            <p:cNvPr id="197" name="CustomShape 5"/>
            <p:cNvSpPr/>
            <p:nvPr/>
          </p:nvSpPr>
          <p:spPr>
            <a:xfrm>
              <a:off x="6890760" y="4076640"/>
              <a:ext cx="912960" cy="4960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r="5400000" dist="1260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8" name="Image" descr=""/>
            <p:cNvPicPr/>
            <p:nvPr/>
          </p:nvPicPr>
          <p:blipFill>
            <a:blip r:embed="rId2"/>
            <a:stretch/>
          </p:blipFill>
          <p:spPr>
            <a:xfrm>
              <a:off x="6960240" y="4120560"/>
              <a:ext cx="759240" cy="40824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199" name="Group 6"/>
          <p:cNvGrpSpPr/>
          <p:nvPr/>
        </p:nvGrpSpPr>
        <p:grpSpPr>
          <a:xfrm>
            <a:off x="4429440" y="3704400"/>
            <a:ext cx="391680" cy="557640"/>
            <a:chOff x="4429440" y="3704400"/>
            <a:chExt cx="391680" cy="557640"/>
          </a:xfrm>
        </p:grpSpPr>
        <p:sp>
          <p:nvSpPr>
            <p:cNvPr id="200" name="CustomShape 7"/>
            <p:cNvSpPr/>
            <p:nvPr/>
          </p:nvSpPr>
          <p:spPr>
            <a:xfrm>
              <a:off x="4429440" y="3704400"/>
              <a:ext cx="391680" cy="5576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2800"/>
              </a:solidFill>
              <a:round/>
            </a:ln>
            <a:effectLst>
              <a:outerShdw blurRad="25400" dir="5400000" dist="1260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201" name="Group" descr=""/>
            <p:cNvPicPr/>
            <p:nvPr/>
          </p:nvPicPr>
          <p:blipFill>
            <a:blip r:embed="rId3"/>
            <a:stretch/>
          </p:blipFill>
          <p:spPr>
            <a:xfrm>
              <a:off x="4487040" y="3776760"/>
              <a:ext cx="276840" cy="40824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202" name="Group 8"/>
          <p:cNvGrpSpPr/>
          <p:nvPr/>
        </p:nvGrpSpPr>
        <p:grpSpPr>
          <a:xfrm>
            <a:off x="5102640" y="4290120"/>
            <a:ext cx="912960" cy="496080"/>
            <a:chOff x="5102640" y="4290120"/>
            <a:chExt cx="912960" cy="496080"/>
          </a:xfrm>
        </p:grpSpPr>
        <p:sp>
          <p:nvSpPr>
            <p:cNvPr id="203" name="CustomShape 9"/>
            <p:cNvSpPr/>
            <p:nvPr/>
          </p:nvSpPr>
          <p:spPr>
            <a:xfrm>
              <a:off x="5102640" y="4290120"/>
              <a:ext cx="912960" cy="4960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r="5400000" dist="1260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204" name="Image" descr=""/>
            <p:cNvPicPr/>
            <p:nvPr/>
          </p:nvPicPr>
          <p:blipFill>
            <a:blip r:embed="rId4"/>
            <a:stretch/>
          </p:blipFill>
          <p:spPr>
            <a:xfrm>
              <a:off x="5172120" y="4334040"/>
              <a:ext cx="759240" cy="4082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205" name="CustomShape 10"/>
          <p:cNvSpPr/>
          <p:nvPr/>
        </p:nvSpPr>
        <p:spPr>
          <a:xfrm>
            <a:off x="5474880" y="4410360"/>
            <a:ext cx="495000" cy="249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1400" rIns="41400" tIns="41400" bIns="41400">
            <a:spAutoFit/>
          </a:bodyPr>
          <a:p>
            <a:pPr>
              <a:lnSpc>
                <a:spcPct val="100000"/>
              </a:lnSpc>
            </a:pPr>
            <a:r>
              <a:rPr b="1" i="1" lang="en-GB" sz="1100" spc="-1" strike="noStrike">
                <a:solidFill>
                  <a:srgbClr val="000000"/>
                </a:solidFill>
                <a:latin typeface="Arial"/>
                <a:ea typeface="Arial"/>
              </a:rPr>
              <a:t>DMSC</a:t>
            </a:r>
            <a:endParaRPr b="0" lang="en-GB" sz="1100" spc="-1" strike="noStrike">
              <a:latin typeface="Arial"/>
            </a:endParaRPr>
          </a:p>
        </p:txBody>
      </p:sp>
      <p:pic>
        <p:nvPicPr>
          <p:cNvPr id="206" name="Image" descr=""/>
          <p:cNvPicPr/>
          <p:nvPr/>
        </p:nvPicPr>
        <p:blipFill>
          <a:blip r:embed="rId5"/>
          <a:stretch/>
        </p:blipFill>
        <p:spPr>
          <a:xfrm>
            <a:off x="3933000" y="2783520"/>
            <a:ext cx="524160" cy="334440"/>
          </a:xfrm>
          <a:prstGeom prst="rect">
            <a:avLst/>
          </a:prstGeom>
          <a:ln w="12600">
            <a:noFill/>
          </a:ln>
        </p:spPr>
      </p:pic>
      <p:pic>
        <p:nvPicPr>
          <p:cNvPr id="207" name="Image" descr=""/>
          <p:cNvPicPr/>
          <p:nvPr/>
        </p:nvPicPr>
        <p:blipFill>
          <a:blip r:embed="rId6"/>
          <a:stretch/>
        </p:blipFill>
        <p:spPr>
          <a:xfrm>
            <a:off x="7954200" y="1239480"/>
            <a:ext cx="534960" cy="364680"/>
          </a:xfrm>
          <a:prstGeom prst="rect">
            <a:avLst/>
          </a:prstGeom>
          <a:ln w="12600">
            <a:noFill/>
          </a:ln>
        </p:spPr>
      </p:pic>
      <p:pic>
        <p:nvPicPr>
          <p:cNvPr id="208" name="Image" descr=""/>
          <p:cNvPicPr/>
          <p:nvPr/>
        </p:nvPicPr>
        <p:blipFill>
          <a:blip r:embed="rId7"/>
          <a:stretch/>
        </p:blipFill>
        <p:spPr>
          <a:xfrm>
            <a:off x="7632000" y="159840"/>
            <a:ext cx="603720" cy="377280"/>
          </a:xfrm>
          <a:prstGeom prst="rect">
            <a:avLst/>
          </a:prstGeom>
          <a:ln w="12600">
            <a:noFill/>
          </a:ln>
        </p:spPr>
      </p:pic>
      <p:sp>
        <p:nvSpPr>
          <p:cNvPr id="209" name="CustomShape 11"/>
          <p:cNvSpPr/>
          <p:nvPr/>
        </p:nvSpPr>
        <p:spPr>
          <a:xfrm>
            <a:off x="7659000" y="1207800"/>
            <a:ext cx="1647000" cy="41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1400" rIns="41400" tIns="41400" bIns="41400">
            <a:sp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000000"/>
                </a:solidFill>
                <a:latin typeface="Verdana"/>
                <a:ea typeface="Verdana"/>
              </a:rPr>
              <a:t>(       :-)  )</a:t>
            </a:r>
            <a:endParaRPr b="0" lang="en-GB" sz="2200" spc="-1" strike="noStrike">
              <a:latin typeface="Arial"/>
            </a:endParaRPr>
          </a:p>
        </p:txBody>
      </p:sp>
      <p:pic>
        <p:nvPicPr>
          <p:cNvPr id="210" name="Image" descr=""/>
          <p:cNvPicPr/>
          <p:nvPr/>
        </p:nvPicPr>
        <p:blipFill>
          <a:blip r:embed="rId8"/>
          <a:stretch/>
        </p:blipFill>
        <p:spPr>
          <a:xfrm>
            <a:off x="3933360" y="2783520"/>
            <a:ext cx="524160" cy="3344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2244600" y="-27252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Erik Bergbäck Knudsen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2714400" y="17064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Born 1974 in Finspång, SE</a:t>
            </a:r>
            <a:endParaRPr b="0" lang="en-GB" sz="21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211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M. Sc. E. E – Lund University, Sweden </a:t>
            </a:r>
            <a:br/>
            <a:r>
              <a:rPr b="0" lang="en-GB" sz="1460" spc="-1" strike="noStrike">
                <a:solidFill>
                  <a:srgbClr val="000000"/>
                </a:solidFill>
                <a:latin typeface="Arial"/>
                <a:ea typeface="Arial"/>
              </a:rPr>
              <a:t>(“Multi-mode optical Fibers”)</a:t>
            </a:r>
            <a:endParaRPr b="0" lang="en-GB" sz="14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146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Ph. D. in Fiber Optics Modelling, Technical University of Denmark.</a:t>
            </a:r>
            <a:endParaRPr b="0" lang="en-GB" sz="21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211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Tomographic Reconstruction Algorithms for X-ray Diffraction Microscopy Data</a:t>
            </a:r>
            <a:endParaRPr b="0" lang="en-GB" sz="21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211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From 2007 – McStas and McXtrace development </a:t>
            </a:r>
            <a:endParaRPr b="0" lang="en-GB" sz="211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Picture 235" descr=""/>
          <p:cNvPicPr/>
          <p:nvPr/>
        </p:nvPicPr>
        <p:blipFill>
          <a:blip r:embed="rId1"/>
          <a:stretch/>
        </p:blipFill>
        <p:spPr>
          <a:xfrm>
            <a:off x="9936000" y="576360"/>
            <a:ext cx="1451160" cy="1220040"/>
          </a:xfrm>
          <a:prstGeom prst="rect">
            <a:avLst/>
          </a:prstGeom>
          <a:ln>
            <a:noFill/>
          </a:ln>
        </p:spPr>
      </p:pic>
      <p:pic>
        <p:nvPicPr>
          <p:cNvPr id="215" name="Picture 236" descr=""/>
          <p:cNvPicPr/>
          <p:nvPr/>
        </p:nvPicPr>
        <p:blipFill>
          <a:blip r:embed="rId2"/>
          <a:stretch/>
        </p:blipFill>
        <p:spPr>
          <a:xfrm>
            <a:off x="8196120" y="360360"/>
            <a:ext cx="2171520" cy="1825200"/>
          </a:xfrm>
          <a:prstGeom prst="rect">
            <a:avLst/>
          </a:prstGeom>
          <a:ln>
            <a:noFill/>
          </a:ln>
        </p:spPr>
      </p:pic>
      <p:pic>
        <p:nvPicPr>
          <p:cNvPr id="216" name="Image" descr=""/>
          <p:cNvPicPr/>
          <p:nvPr/>
        </p:nvPicPr>
        <p:blipFill>
          <a:blip r:embed="rId3"/>
          <a:stretch/>
        </p:blipFill>
        <p:spPr>
          <a:xfrm>
            <a:off x="8136000" y="360360"/>
            <a:ext cx="749880" cy="478440"/>
          </a:xfrm>
          <a:prstGeom prst="rect">
            <a:avLst/>
          </a:prstGeom>
          <a:ln w="12600">
            <a:noFill/>
          </a:ln>
        </p:spPr>
      </p:pic>
      <p:pic>
        <p:nvPicPr>
          <p:cNvPr id="217" name="Image" descr=""/>
          <p:cNvPicPr/>
          <p:nvPr/>
        </p:nvPicPr>
        <p:blipFill>
          <a:blip r:embed="rId4"/>
          <a:stretch/>
        </p:blipFill>
        <p:spPr>
          <a:xfrm>
            <a:off x="11014200" y="288360"/>
            <a:ext cx="361440" cy="225720"/>
          </a:xfrm>
          <a:prstGeom prst="rect">
            <a:avLst/>
          </a:prstGeom>
          <a:ln w="12600">
            <a:noFill/>
          </a:ln>
        </p:spPr>
      </p:pic>
      <p:pic>
        <p:nvPicPr>
          <p:cNvPr id="218" name="" descr=""/>
          <p:cNvPicPr/>
          <p:nvPr/>
        </p:nvPicPr>
        <p:blipFill>
          <a:blip r:embed="rId5"/>
          <a:stretch/>
        </p:blipFill>
        <p:spPr>
          <a:xfrm>
            <a:off x="6555600" y="648360"/>
            <a:ext cx="1436760" cy="143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244600" y="-27252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About me: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2714400" y="17064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Responsibilities and Research Interests:</a:t>
            </a:r>
            <a:endParaRPr b="0" lang="en-GB" sz="211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McStas Polarization subsystem</a:t>
            </a:r>
            <a:endParaRPr b="0" lang="en-GB" sz="211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Head developer of McXtrace</a:t>
            </a:r>
            <a:endParaRPr b="0" lang="en-GB" sz="211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Interference effects in photon ray tracing simulations.</a:t>
            </a:r>
            <a:endParaRPr b="0" lang="en-GB" sz="211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Molecular orientation scattering simulations</a:t>
            </a:r>
            <a:endParaRPr b="0" lang="en-GB" sz="211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X-ray Space telescope simulations</a:t>
            </a:r>
            <a:endParaRPr b="0" lang="en-GB" sz="211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McHelium ray tracing He atom beams.</a:t>
            </a:r>
            <a:endParaRPr b="0" lang="en-GB" sz="21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GB" sz="211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Picture 242" descr=""/>
          <p:cNvPicPr/>
          <p:nvPr/>
        </p:nvPicPr>
        <p:blipFill>
          <a:blip r:embed="rId1"/>
          <a:stretch/>
        </p:blipFill>
        <p:spPr>
          <a:xfrm>
            <a:off x="9936000" y="576000"/>
            <a:ext cx="1451160" cy="1220040"/>
          </a:xfrm>
          <a:prstGeom prst="rect">
            <a:avLst/>
          </a:prstGeom>
          <a:ln>
            <a:noFill/>
          </a:ln>
        </p:spPr>
      </p:pic>
      <p:pic>
        <p:nvPicPr>
          <p:cNvPr id="223" name="Picture 243" descr=""/>
          <p:cNvPicPr/>
          <p:nvPr/>
        </p:nvPicPr>
        <p:blipFill>
          <a:blip r:embed="rId2"/>
          <a:stretch/>
        </p:blipFill>
        <p:spPr>
          <a:xfrm>
            <a:off x="8196120" y="360000"/>
            <a:ext cx="2171520" cy="1825200"/>
          </a:xfrm>
          <a:prstGeom prst="rect">
            <a:avLst/>
          </a:prstGeom>
          <a:ln>
            <a:noFill/>
          </a:ln>
        </p:spPr>
      </p:pic>
      <p:pic>
        <p:nvPicPr>
          <p:cNvPr id="224" name="Image" descr=""/>
          <p:cNvPicPr/>
          <p:nvPr/>
        </p:nvPicPr>
        <p:blipFill>
          <a:blip r:embed="rId3"/>
          <a:stretch/>
        </p:blipFill>
        <p:spPr>
          <a:xfrm>
            <a:off x="8136000" y="360000"/>
            <a:ext cx="749880" cy="478440"/>
          </a:xfrm>
          <a:prstGeom prst="rect">
            <a:avLst/>
          </a:prstGeom>
          <a:ln w="12600">
            <a:noFill/>
          </a:ln>
        </p:spPr>
      </p:pic>
      <p:pic>
        <p:nvPicPr>
          <p:cNvPr id="225" name="Image" descr=""/>
          <p:cNvPicPr/>
          <p:nvPr/>
        </p:nvPicPr>
        <p:blipFill>
          <a:blip r:embed="rId4"/>
          <a:stretch/>
        </p:blipFill>
        <p:spPr>
          <a:xfrm>
            <a:off x="11014200" y="288000"/>
            <a:ext cx="361440" cy="225720"/>
          </a:xfrm>
          <a:prstGeom prst="rect">
            <a:avLst/>
          </a:prstGeom>
          <a:ln w="12600">
            <a:noFill/>
          </a:ln>
        </p:spPr>
      </p:pic>
      <p:pic>
        <p:nvPicPr>
          <p:cNvPr id="226" name="" descr=""/>
          <p:cNvPicPr/>
          <p:nvPr/>
        </p:nvPicPr>
        <p:blipFill>
          <a:blip r:embed="rId5"/>
          <a:stretch/>
        </p:blipFill>
        <p:spPr>
          <a:xfrm>
            <a:off x="6480000" y="360000"/>
            <a:ext cx="1224000" cy="122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2244600" y="-27252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Mads Bertelsen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2714400" y="13860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Born 1988 in Copenhagen, DK</a:t>
            </a:r>
            <a:endParaRPr b="0" lang="en-GB" sz="21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211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M. Sc. in neutron guide optimization, University of Copenhagen</a:t>
            </a:r>
            <a:endParaRPr b="0" lang="en-GB" sz="21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211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Arial"/>
              </a:rPr>
              <a:t>Ph. D. in neutron instrument simulation, University of Copenhagen</a:t>
            </a:r>
            <a:endParaRPr b="0" lang="en-GB" sz="21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211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DejaVu Sans"/>
              </a:rPr>
              <a:t>Currently a Post Doc at the European Spallation Source, DMSC</a:t>
            </a:r>
            <a:endParaRPr b="0" lang="en-GB" sz="2110" spc="-1" strike="noStrike">
              <a:latin typeface="Arial"/>
            </a:endParaRPr>
          </a:p>
          <a:p>
            <a:pPr marL="360">
              <a:lnSpc>
                <a:spcPct val="100000"/>
              </a:lnSpc>
              <a:spcBef>
                <a:spcPts val="300"/>
              </a:spcBef>
            </a:pPr>
            <a:endParaRPr b="0" lang="en-GB" sz="211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Picture 236" descr=""/>
          <p:cNvPicPr/>
          <p:nvPr/>
        </p:nvPicPr>
        <p:blipFill>
          <a:blip r:embed="rId1"/>
          <a:stretch/>
        </p:blipFill>
        <p:spPr>
          <a:xfrm>
            <a:off x="2714400" y="4412160"/>
            <a:ext cx="2171520" cy="1825200"/>
          </a:xfrm>
          <a:prstGeom prst="rect">
            <a:avLst/>
          </a:prstGeom>
          <a:ln>
            <a:noFill/>
          </a:ln>
        </p:spPr>
      </p:pic>
      <p:pic>
        <p:nvPicPr>
          <p:cNvPr id="231" name="Image" descr=""/>
          <p:cNvPicPr/>
          <p:nvPr/>
        </p:nvPicPr>
        <p:blipFill>
          <a:blip r:embed="rId2"/>
          <a:stretch/>
        </p:blipFill>
        <p:spPr>
          <a:xfrm>
            <a:off x="2654280" y="4412160"/>
            <a:ext cx="852840" cy="544320"/>
          </a:xfrm>
          <a:prstGeom prst="rect">
            <a:avLst/>
          </a:prstGeom>
          <a:ln w="12600">
            <a:noFill/>
          </a:ln>
        </p:spPr>
      </p:pic>
      <p:pic>
        <p:nvPicPr>
          <p:cNvPr id="232" name="Picture 2" descr=""/>
          <p:cNvPicPr/>
          <p:nvPr/>
        </p:nvPicPr>
        <p:blipFill>
          <a:blip r:embed="rId3"/>
          <a:stretch/>
        </p:blipFill>
        <p:spPr>
          <a:xfrm>
            <a:off x="8512560" y="4111560"/>
            <a:ext cx="3666600" cy="2432160"/>
          </a:xfrm>
          <a:prstGeom prst="rect">
            <a:avLst/>
          </a:prstGeom>
          <a:ln>
            <a:noFill/>
          </a:ln>
        </p:spPr>
      </p:pic>
      <p:grpSp>
        <p:nvGrpSpPr>
          <p:cNvPr id="233" name="Group 4"/>
          <p:cNvGrpSpPr/>
          <p:nvPr/>
        </p:nvGrpSpPr>
        <p:grpSpPr>
          <a:xfrm>
            <a:off x="5196960" y="4508280"/>
            <a:ext cx="3004200" cy="1632600"/>
            <a:chOff x="5196960" y="4508280"/>
            <a:chExt cx="3004200" cy="1632600"/>
          </a:xfrm>
        </p:grpSpPr>
        <p:sp>
          <p:nvSpPr>
            <p:cNvPr id="234" name="CustomShape 5"/>
            <p:cNvSpPr/>
            <p:nvPr/>
          </p:nvSpPr>
          <p:spPr>
            <a:xfrm>
              <a:off x="5196960" y="4508280"/>
              <a:ext cx="3004200" cy="16326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r="5400000" dist="1260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5" name="Image" descr=""/>
            <p:cNvPicPr/>
            <p:nvPr/>
          </p:nvPicPr>
          <p:blipFill>
            <a:blip r:embed="rId4"/>
            <a:stretch/>
          </p:blipFill>
          <p:spPr>
            <a:xfrm>
              <a:off x="5425560" y="4652640"/>
              <a:ext cx="2498400" cy="1343880"/>
            </a:xfrm>
            <a:prstGeom prst="rect">
              <a:avLst/>
            </a:prstGeom>
            <a:ln w="1260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244600" y="-272520"/>
            <a:ext cx="9311760" cy="972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GB" sz="3000" spc="-1" strike="noStrike">
                <a:solidFill>
                  <a:srgbClr val="000000"/>
                </a:solidFill>
                <a:latin typeface="Arial"/>
                <a:ea typeface="Arial"/>
              </a:rPr>
              <a:t>Mads Bertelsen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714400" y="990000"/>
            <a:ext cx="9311760" cy="454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DejaVu Sans"/>
              </a:rPr>
              <a:t>Research on guide optimization</a:t>
            </a:r>
            <a:endParaRPr b="0" lang="en-GB" sz="2110" spc="-1" strike="noStrike">
              <a:latin typeface="Arial"/>
            </a:endParaRPr>
          </a:p>
          <a:p>
            <a:pPr lvl="2" marL="10803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DejaVu Sans"/>
              </a:rPr>
              <a:t>Minimalist principle – Boundery conditions for optimization</a:t>
            </a:r>
            <a:endParaRPr b="0" lang="en-GB" sz="2110" spc="-1" strike="noStrike">
              <a:latin typeface="Arial"/>
            </a:endParaRPr>
          </a:p>
          <a:p>
            <a:pPr lvl="2" marL="10803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DejaVu Sans"/>
              </a:rPr>
              <a:t>guide_bot automatic guide optimization software</a:t>
            </a:r>
            <a:endParaRPr b="0" lang="en-GB" sz="211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DejaVu Sans"/>
              </a:rPr>
              <a:t>McStas Union expansion</a:t>
            </a:r>
            <a:endParaRPr b="0" lang="en-GB" sz="2110" spc="-1" strike="noStrike">
              <a:latin typeface="Arial"/>
            </a:endParaRPr>
          </a:p>
          <a:p>
            <a:pPr lvl="2" marL="10803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DejaVu Sans"/>
              </a:rPr>
              <a:t>Multiple scattering in complex geometries</a:t>
            </a:r>
            <a:endParaRPr b="0" lang="en-GB" sz="2110" spc="-1" strike="noStrike">
              <a:latin typeface="Arial"/>
            </a:endParaRPr>
          </a:p>
          <a:p>
            <a:pPr lvl="2" marL="10803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DejaVu Sans"/>
              </a:rPr>
              <a:t>Alternate approach to sample physics</a:t>
            </a:r>
            <a:endParaRPr b="0" lang="en-GB" sz="211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DejaVu Sans"/>
              </a:rPr>
              <a:t>Co proposer on 5 ESS Instruments, 3 accepted for construction</a:t>
            </a:r>
            <a:endParaRPr b="0" lang="en-GB" sz="2110" spc="-1" strike="noStrike">
              <a:latin typeface="Arial"/>
            </a:endParaRPr>
          </a:p>
          <a:p>
            <a:pPr marL="165960" indent="-16524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/>
              <a:buChar char=""/>
            </a:pPr>
            <a:r>
              <a:rPr b="0" lang="en-GB" sz="2110" spc="-1" strike="noStrike">
                <a:solidFill>
                  <a:srgbClr val="000000"/>
                </a:solidFill>
                <a:latin typeface="Arial"/>
                <a:ea typeface="DejaVu Sans"/>
              </a:rPr>
              <a:t>Provided large part of data for optics consideration of ESS moderator choice</a:t>
            </a:r>
            <a:endParaRPr b="0" lang="en-GB" sz="21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GB" sz="211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11506320" y="6636240"/>
            <a:ext cx="126360" cy="12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8512560" y="4111560"/>
            <a:ext cx="3666600" cy="2432160"/>
          </a:xfrm>
          <a:prstGeom prst="rect">
            <a:avLst/>
          </a:prstGeom>
          <a:ln>
            <a:noFill/>
          </a:ln>
        </p:spPr>
      </p:pic>
      <p:pic>
        <p:nvPicPr>
          <p:cNvPr id="240" name="Picture 7" descr=""/>
          <p:cNvPicPr/>
          <p:nvPr/>
        </p:nvPicPr>
        <p:blipFill>
          <a:blip r:embed="rId2"/>
          <a:stretch/>
        </p:blipFill>
        <p:spPr>
          <a:xfrm>
            <a:off x="2714400" y="4412160"/>
            <a:ext cx="2171520" cy="1825200"/>
          </a:xfrm>
          <a:prstGeom prst="rect">
            <a:avLst/>
          </a:prstGeom>
          <a:ln>
            <a:noFill/>
          </a:ln>
        </p:spPr>
      </p:pic>
      <p:pic>
        <p:nvPicPr>
          <p:cNvPr id="241" name="Image" descr=""/>
          <p:cNvPicPr/>
          <p:nvPr/>
        </p:nvPicPr>
        <p:blipFill>
          <a:blip r:embed="rId3"/>
          <a:stretch/>
        </p:blipFill>
        <p:spPr>
          <a:xfrm>
            <a:off x="2654280" y="4412160"/>
            <a:ext cx="852840" cy="544320"/>
          </a:xfrm>
          <a:prstGeom prst="rect">
            <a:avLst/>
          </a:prstGeom>
          <a:ln w="12600">
            <a:noFill/>
          </a:ln>
        </p:spPr>
      </p:pic>
      <p:grpSp>
        <p:nvGrpSpPr>
          <p:cNvPr id="242" name="Group 4"/>
          <p:cNvGrpSpPr/>
          <p:nvPr/>
        </p:nvGrpSpPr>
        <p:grpSpPr>
          <a:xfrm>
            <a:off x="5196960" y="4508280"/>
            <a:ext cx="3004200" cy="1632600"/>
            <a:chOff x="5196960" y="4508280"/>
            <a:chExt cx="3004200" cy="1632600"/>
          </a:xfrm>
        </p:grpSpPr>
        <p:sp>
          <p:nvSpPr>
            <p:cNvPr id="243" name="CustomShape 5"/>
            <p:cNvSpPr/>
            <p:nvPr/>
          </p:nvSpPr>
          <p:spPr>
            <a:xfrm>
              <a:off x="5196960" y="4508280"/>
              <a:ext cx="3004200" cy="16326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r="5400000" dist="1260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4" name="Image" descr=""/>
            <p:cNvPicPr/>
            <p:nvPr/>
          </p:nvPicPr>
          <p:blipFill>
            <a:blip r:embed="rId4"/>
            <a:stretch/>
          </p:blipFill>
          <p:spPr>
            <a:xfrm>
              <a:off x="5425560" y="4652640"/>
              <a:ext cx="2498400" cy="1343880"/>
            </a:xfrm>
            <a:prstGeom prst="rect">
              <a:avLst/>
            </a:prstGeom>
            <a:ln w="1260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2699</TotalTime>
  <Application>LibreOffice/6.1.5.2$Linux_X86_64 LibreOffice_project/10$Build-2</Application>
  <Words>294</Words>
  <Paragraphs>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2019-03-22T15:19:53Z</dcterms:modified>
  <cp:revision>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